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821" r:id="rId5"/>
  </p:sldMasterIdLst>
  <p:notesMasterIdLst>
    <p:notesMasterId r:id="rId16"/>
  </p:notesMasterIdLst>
  <p:handoutMasterIdLst>
    <p:handoutMasterId r:id="rId17"/>
  </p:handoutMasterIdLst>
  <p:sldIdLst>
    <p:sldId id="532" r:id="rId6"/>
    <p:sldId id="519" r:id="rId7"/>
    <p:sldId id="534" r:id="rId8"/>
    <p:sldId id="517" r:id="rId9"/>
    <p:sldId id="520" r:id="rId10"/>
    <p:sldId id="535" r:id="rId11"/>
    <p:sldId id="530" r:id="rId12"/>
    <p:sldId id="526" r:id="rId13"/>
    <p:sldId id="536" r:id="rId14"/>
    <p:sldId id="53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003865"/>
    <a:srgbClr val="000000"/>
    <a:srgbClr val="78BE21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1" autoAdjust="0"/>
    <p:restoredTop sz="83022" autoAdjust="0"/>
  </p:normalViewPr>
  <p:slideViewPr>
    <p:cSldViewPr snapToGrid="0">
      <p:cViewPr varScale="1">
        <p:scale>
          <a:sx n="65" d="100"/>
          <a:sy n="65" d="100"/>
        </p:scale>
        <p:origin x="643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8/3/2023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2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7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8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5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7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5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1C88A-1EB9-4EC8-8DB1-8FA95C02F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1C88A-1EB9-4EC8-8DB1-8FA95C02F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1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9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5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4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4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4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3" y="6138337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4" y="6089347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4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7220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9" y="812680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3766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39964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9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15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68" indent="-257168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60" indent="-257168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091" indent="-214308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2982" indent="-214308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874" indent="-214308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847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37" indent="-171446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28" indent="-171446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20" indent="-171446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12" indent="-171446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03" indent="-171446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07362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37" indent="-171446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28" indent="-171446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20" indent="-171446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12" indent="-171446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03" indent="-171446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69395357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31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40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26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5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6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82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09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2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1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6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13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51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02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1674776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1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6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6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53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167477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1" y="393936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6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167477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6" y="393936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717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1" y="2571733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3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40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892" indent="0">
              <a:buFont typeface="Arial" panose="020B0604020202020204" pitchFamily="34" charset="0"/>
              <a:buNone/>
              <a:defRPr sz="1350"/>
            </a:lvl2pPr>
            <a:lvl3pPr marL="685783" indent="0">
              <a:buFont typeface="Arial" panose="020B0604020202020204" pitchFamily="34" charset="0"/>
              <a:buNone/>
              <a:defRPr sz="1350"/>
            </a:lvl3pPr>
            <a:lvl4pPr marL="1028675" indent="0">
              <a:buFont typeface="Arial" panose="020B0604020202020204" pitchFamily="34" charset="0"/>
              <a:buNone/>
              <a:defRPr sz="1350"/>
            </a:lvl4pPr>
            <a:lvl5pPr marL="1371566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66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831393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5679204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363646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3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1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3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27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27414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334062922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7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77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65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170633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2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21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199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2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21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28" algn="l"/>
                <a:tab pos="2827664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62492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4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3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69788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664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96441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70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20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71957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71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1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9999" i="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1059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3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1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9999" i="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52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8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05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664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rik.Rudeen@state.mn.us" TargetMode="Externa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nsportation.gov/grants/rcnprogram" TargetMode="External"/><Relationship Id="rId13" Type="http://schemas.openxmlformats.org/officeDocument/2006/relationships/hyperlink" Target="https://railroads.dot.gov/grants-loans/competitive-discretionary-grant-programs/consolidated-rail-infrastructure-and-safety-2" TargetMode="External"/><Relationship Id="rId3" Type="http://schemas.openxmlformats.org/officeDocument/2006/relationships/hyperlink" Target="https://www.grants.gov/web/grants/view-opportunity.html?oppId=347585" TargetMode="External"/><Relationship Id="rId7" Type="http://schemas.openxmlformats.org/officeDocument/2006/relationships/hyperlink" Target="https://www.transportation.gov/grants/rural-surface-transportation-grant" TargetMode="External"/><Relationship Id="rId12" Type="http://schemas.openxmlformats.org/officeDocument/2006/relationships/hyperlink" Target="https://www.transportation.gov/grants/SM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ransportation.gov/grants/infra-grants-program" TargetMode="External"/><Relationship Id="rId11" Type="http://schemas.openxmlformats.org/officeDocument/2006/relationships/hyperlink" Target="https://railroads.dot.gov/grants-loans/competitive-discretionary-grant-programs/railroad-crossing-elimination-grant-program" TargetMode="External"/><Relationship Id="rId5" Type="http://schemas.openxmlformats.org/officeDocument/2006/relationships/hyperlink" Target="https://www.transportation.gov/grants/mega-grant-program" TargetMode="External"/><Relationship Id="rId10" Type="http://schemas.openxmlformats.org/officeDocument/2006/relationships/hyperlink" Target="https://www.fhwa.dot.gov/bridge/bip/" TargetMode="External"/><Relationship Id="rId4" Type="http://schemas.openxmlformats.org/officeDocument/2006/relationships/hyperlink" Target="https://www.transportation.gov/grants/mpdg-program" TargetMode="External"/><Relationship Id="rId9" Type="http://schemas.openxmlformats.org/officeDocument/2006/relationships/hyperlink" Target="https://www.transit.dot.gov/funding/grants/fact-sheet-pilot-program-transit-oriented-development-plann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9"/>
            <a:ext cx="9144000" cy="1295183"/>
          </a:xfrm>
        </p:spPr>
        <p:txBody>
          <a:bodyPr>
            <a:normAutofit/>
          </a:bodyPr>
          <a:lstStyle/>
          <a:p>
            <a:r>
              <a:rPr lang="en-US" sz="4000" dirty="0"/>
              <a:t>Shared Mobility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Erik Rudeen</a:t>
            </a:r>
          </a:p>
          <a:p>
            <a:r>
              <a:rPr lang="en-US" dirty="0"/>
              <a:t>Office of Government Affairs</a:t>
            </a:r>
          </a:p>
          <a:p>
            <a:r>
              <a:rPr lang="en-US" dirty="0"/>
              <a:t>August 2023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3" b="21463"/>
          <a:stretch/>
        </p:blipFill>
        <p:spPr>
          <a:xfrm>
            <a:off x="0" y="0"/>
            <a:ext cx="9144000" cy="34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9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200" dirty="0"/>
              <a:t>Erik Rudeen</a:t>
            </a:r>
          </a:p>
          <a:p>
            <a:r>
              <a:rPr lang="en-US" sz="2200" dirty="0"/>
              <a:t>Office of Government Affairs</a:t>
            </a:r>
          </a:p>
          <a:p>
            <a:r>
              <a:rPr lang="en-US" sz="2200" dirty="0">
                <a:hlinkClick r:id="rId2"/>
              </a:rPr>
              <a:t>erik.rudeen@state.mn.us</a:t>
            </a:r>
            <a:r>
              <a:rPr lang="en-US" sz="22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2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6B29-6567-A845-3B53-CF702295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2023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8E8F-5D60-4D12-3FBC-F76C6680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82" y="1546460"/>
            <a:ext cx="6363579" cy="4936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u="sng" dirty="0"/>
              <a:t>Matching funds for IIJA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$2M technical assistance for local gov’ts, tribes, MPOs (up to $30k)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$216.4M to match federal grants (up to $10M)</a:t>
            </a:r>
          </a:p>
          <a:p>
            <a:pPr marL="0" indent="0">
              <a:buNone/>
            </a:pPr>
            <a:r>
              <a:rPr lang="en-US" sz="1600" i="1" u="sng" dirty="0"/>
              <a:t>Climate change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$13.6M EV infrastructure, public-private partnerships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$600/$2500 EV credits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$4M electric bicycle grants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~$40M active transportation, ~$22.5M safe routes to school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Passenger rail: Chicago, NLX, St. Cloud/Fargo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 aviation fuels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Greenhouse gas and vehicle miles traveled assessment, mitigation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975D9-E4FF-5214-E94D-E142E2FD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>
                <a:solidFill>
                  <a:srgbClr val="000000"/>
                </a:solidFill>
                <a:latin typeface="Calibri"/>
              </a:rPr>
              <a:pPr defTabSz="685800"/>
              <a:t>2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2" descr="Minnesota State Capitol | SAH ARCHIPEDIA">
            <a:extLst>
              <a:ext uri="{FF2B5EF4-FFF2-40B4-BE49-F238E27FC236}">
                <a16:creationId xmlns:a16="http://schemas.microsoft.com/office/drawing/2014/main" id="{99D74441-0D8A-703F-9FB8-DE1B3900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35" y="2441925"/>
            <a:ext cx="2093168" cy="31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6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0395-4236-E572-97CC-1C309474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137F2-D632-D06D-285F-2A28FB82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5907"/>
            <a:ext cx="7886700" cy="48204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0.75% Metro Sales Tax</a:t>
            </a:r>
          </a:p>
          <a:p>
            <a:pPr marL="800089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83% to Met Council</a:t>
            </a:r>
          </a:p>
          <a:p>
            <a:pPr marL="114298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5% for active transportation	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00089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 to Counties</a:t>
            </a:r>
          </a:p>
          <a:p>
            <a:pPr marL="114298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41.5% for active transportation and corridor safety studies</a:t>
            </a:r>
          </a:p>
          <a:p>
            <a:pPr marL="114298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41.5% to repair/rehab existing facilities</a:t>
            </a:r>
          </a:p>
          <a:p>
            <a:pPr marL="114298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 for transit, complete streets, GHG/VMT mitigation </a:t>
            </a:r>
          </a:p>
          <a:p>
            <a:pPr marL="114298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 Minnesota Transit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5.7% motor vehicle sales tax (up from 4%)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$40M for the biennium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$4M St. Cloud transit analysis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$5M Stone Arch bridge in Minneapolis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Grants to TMOs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5732-B77F-93B8-AB1C-FDBBBEEA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6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D8B1-8197-8EA6-39ED-51539F21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Investment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53D46-73D2-D414-F600-F52B3AE4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704" y="1390010"/>
            <a:ext cx="5625296" cy="4966343"/>
          </a:xfrm>
        </p:spPr>
        <p:txBody>
          <a:bodyPr>
            <a:noAutofit/>
          </a:bodyPr>
          <a:lstStyle/>
          <a:p>
            <a:pPr lvl="1"/>
            <a:r>
              <a:rPr lang="en-US" sz="1600" dirty="0"/>
              <a:t>$85M Local road program</a:t>
            </a:r>
          </a:p>
          <a:p>
            <a:pPr marL="914377" lvl="2" indent="0">
              <a:buNone/>
            </a:pPr>
            <a:r>
              <a:rPr lang="en-US" sz="1600" dirty="0"/>
              <a:t>+ $146.5M earmarks</a:t>
            </a:r>
          </a:p>
          <a:p>
            <a:pPr marL="914377" lvl="2" indent="0">
              <a:buNone/>
            </a:pPr>
            <a:r>
              <a:rPr lang="en-US" sz="1600" dirty="0"/>
              <a:t>+ $18M in transportation bill</a:t>
            </a:r>
          </a:p>
          <a:p>
            <a:pPr lvl="1"/>
            <a:r>
              <a:rPr lang="en-US" sz="1600" dirty="0"/>
              <a:t>$67M Local bridge program</a:t>
            </a:r>
          </a:p>
          <a:p>
            <a:pPr marL="914377" lvl="2" indent="0">
              <a:buNone/>
            </a:pPr>
            <a:r>
              <a:rPr lang="en-US" sz="1600" dirty="0"/>
              <a:t>+ $42M earmarks</a:t>
            </a:r>
          </a:p>
          <a:p>
            <a:pPr marL="914377" lvl="2" indent="0">
              <a:buNone/>
            </a:pPr>
            <a:r>
              <a:rPr lang="en-US" sz="1600" dirty="0"/>
              <a:t>+ $18m in transportation bill</a:t>
            </a:r>
          </a:p>
          <a:p>
            <a:r>
              <a:rPr lang="en-US" sz="1600" dirty="0"/>
              <a:t>Project highlights</a:t>
            </a:r>
          </a:p>
          <a:p>
            <a:pPr lvl="1"/>
            <a:r>
              <a:rPr lang="en-US" sz="1600" dirty="0"/>
              <a:t>TH 65 – Anoka County: $34M</a:t>
            </a:r>
          </a:p>
          <a:p>
            <a:pPr lvl="1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Street Bridge – St. Paul: $25M</a:t>
            </a:r>
          </a:p>
          <a:p>
            <a:pPr lvl="1"/>
            <a:r>
              <a:rPr lang="en-US" sz="1600" dirty="0"/>
              <a:t>BRT – Met Council: $72M</a:t>
            </a:r>
          </a:p>
          <a:p>
            <a:pPr lvl="1"/>
            <a:r>
              <a:rPr lang="en-US" sz="1600" dirty="0"/>
              <a:t>Apple Valley Transit Station – Met Council: $7M</a:t>
            </a:r>
          </a:p>
          <a:p>
            <a:pPr lvl="1"/>
            <a:r>
              <a:rPr lang="en-US" sz="1600" dirty="0"/>
              <a:t>Numerous trails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3D3F-7431-B244-21A2-B5FBFA6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9B9B-DA73-D768-FF93-3B49B6F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2D9584EE-ECAB-D9E7-2F18-24F1C467C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0" y="1660956"/>
            <a:ext cx="3645545" cy="205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39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4BD1-4A37-3513-E2B0-01E3B13D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Trunk Highway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D193-78B8-E712-C9AD-5930148F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17" y="1592664"/>
            <a:ext cx="4328183" cy="511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$599M trunk highway bonding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$200M state road construction</a:t>
            </a:r>
          </a:p>
          <a:p>
            <a:pPr lvl="1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$158M earmarks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TH 65 – Anoka County: $68.75M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US 10 – Anoka County: $30M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US 8 – Chisago County: $42M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TH 61 – Two Harbors: $11M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US 169 – Scott County: $4.2M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TH 3 – Rosemount: $2.2M </a:t>
            </a:r>
          </a:p>
          <a:p>
            <a:pPr lvl="2"/>
            <a:endParaRPr lang="en-US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C367-A19A-42AE-A37F-615A676C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11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4001CB69-31B5-2FFB-2B65-3BFE1F7E9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4" y="2039449"/>
            <a:ext cx="4231380" cy="238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17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2185-9602-7C9C-26A5-062FA724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IIJA Grant Opportunities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93F73BE-51D2-26E8-5DE6-2564560CA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097701"/>
              </p:ext>
            </p:extLst>
          </p:nvPr>
        </p:nvGraphicFramePr>
        <p:xfrm>
          <a:off x="628650" y="1629241"/>
          <a:ext cx="7886700" cy="4540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321">
                  <a:extLst>
                    <a:ext uri="{9D8B030D-6E8A-4147-A177-3AD203B41FA5}">
                      <a16:colId xmlns:a16="http://schemas.microsoft.com/office/drawing/2014/main" val="4279596200"/>
                    </a:ext>
                  </a:extLst>
                </a:gridCol>
                <a:gridCol w="5671398">
                  <a:extLst>
                    <a:ext uri="{9D8B030D-6E8A-4147-A177-3AD203B41FA5}">
                      <a16:colId xmlns:a16="http://schemas.microsoft.com/office/drawing/2014/main" val="811887854"/>
                    </a:ext>
                  </a:extLst>
                </a:gridCol>
                <a:gridCol w="1164981">
                  <a:extLst>
                    <a:ext uri="{9D8B030D-6E8A-4147-A177-3AD203B41FA5}">
                      <a16:colId xmlns:a16="http://schemas.microsoft.com/office/drawing/2014/main" val="1674343978"/>
                    </a:ext>
                  </a:extLst>
                </a:gridCol>
              </a:tblGrid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Opening 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Closing Date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2292137190"/>
                  </a:ext>
                </a:extLst>
              </a:tr>
              <a:tr h="665210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4/21/2023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3"/>
                        </a:rPr>
                        <a:t>Promoting Resilient Operations for Transformative, Efficient, and Cost Saving Transportation (PROTECT) – Discretionary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8/18/2023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3432790072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6/27/2023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4"/>
                        </a:rPr>
                        <a:t>Multimodal Project Discretionary Grant Opportunity</a:t>
                      </a:r>
                      <a:r>
                        <a:rPr lang="en-US" sz="1400">
                          <a:effectLst/>
                        </a:rPr>
                        <a:t> (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Mega</a:t>
                      </a:r>
                      <a:r>
                        <a:rPr lang="en-US" sz="1400">
                          <a:effectLst/>
                        </a:rPr>
                        <a:t>, 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INFRA</a:t>
                      </a:r>
                      <a:r>
                        <a:rPr lang="en-US" sz="1400">
                          <a:effectLst/>
                        </a:rPr>
                        <a:t>, and 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Rural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8/21/2023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2611807721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7/5/2023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8"/>
                        </a:rPr>
                        <a:t>Reconnecting Communities Program and Neighborhood Access and Equity Grant Program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9/28/2023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3803824978"/>
                  </a:ext>
                </a:extLst>
              </a:tr>
              <a:tr h="225799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July 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9"/>
                        </a:rPr>
                        <a:t>Transit-Oriented Development Pilot Program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1375919625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Summer 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Thriving Communities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354843911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Summer 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0"/>
                        </a:rPr>
                        <a:t>Bridge Investment Program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2529345654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Summer 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1"/>
                        </a:rPr>
                        <a:t>Railroad Crossing Elimination Program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979899792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August 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2"/>
                        </a:rPr>
                        <a:t>Strengthening Mobility and Revolutionizing Transportation (SMART) Grants Program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:a16="http://schemas.microsoft.com/office/drawing/2014/main" val="2497514302"/>
                  </a:ext>
                </a:extLst>
              </a:tr>
              <a:tr h="44550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3"/>
                        </a:rPr>
                        <a:t>Consolidated Rail Infrastructure &amp; Safety Improvements Grant Program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732502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CA30B-90C7-BB06-BCCE-97D1B549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8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6B29-6567-A845-3B53-CF702295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8E8F-5D60-4D12-3FBC-F76C6680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91" y="1555532"/>
            <a:ext cx="8398640" cy="4800820"/>
          </a:xfrm>
        </p:spPr>
        <p:txBody>
          <a:bodyPr>
            <a:normAutofit/>
          </a:bodyPr>
          <a:lstStyle/>
          <a:p>
            <a:r>
              <a:rPr lang="en-US" dirty="0"/>
              <a:t>Workforce – hiring and retaining challenges, staying competitive in the market</a:t>
            </a:r>
          </a:p>
          <a:p>
            <a:r>
              <a:rPr lang="en-US" dirty="0"/>
              <a:t>Construction inspector workforce becoming less experienced</a:t>
            </a:r>
          </a:p>
          <a:p>
            <a:r>
              <a:rPr lang="en-US" dirty="0"/>
              <a:t>Some tech schools dropping programs for lack of instructors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Working with schools, counties and industry to fill instructor positions</a:t>
            </a:r>
          </a:p>
          <a:p>
            <a:r>
              <a:rPr lang="en-US" dirty="0"/>
              <a:t>Input on MnDOT plans and projects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Talk to your networks: we value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975D9-E4FF-5214-E94D-E142E2FD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D8B1-8197-8EA6-39ED-51539F21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53D46-73D2-D414-F600-F52B3AE4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88" y="1572572"/>
            <a:ext cx="5126249" cy="5133028"/>
          </a:xfrm>
        </p:spPr>
        <p:txBody>
          <a:bodyPr>
            <a:normAutofit/>
          </a:bodyPr>
          <a:lstStyle/>
          <a:p>
            <a:pPr lvl="1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Transportation Advisory Committee</a:t>
            </a:r>
          </a:p>
          <a:p>
            <a:pPr lvl="1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Gas Emissions Impact Working Group (+ VMT)</a:t>
            </a:r>
          </a:p>
          <a:p>
            <a:pPr lvl="1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 Resilience Advisory Task Force</a:t>
            </a:r>
          </a:p>
          <a:p>
            <a:pPr lvl="1"/>
            <a:r>
              <a:rPr lang="en-US" b="1" i="0" u="none" strike="noStrike" baseline="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Transportation Fuel Standard Working Group	</a:t>
            </a:r>
          </a:p>
          <a:p>
            <a:pPr lvl="1"/>
            <a:r>
              <a:rPr lang="en-US" b="1" i="0" u="none" strike="noStrike" baseline="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Advisory Council on Traffic Safety 	</a:t>
            </a:r>
          </a:p>
          <a:p>
            <a:pPr lvl="1"/>
            <a:r>
              <a:rPr lang="en-US" b="1" i="0" u="none" strike="noStrike" baseline="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Standards Procurement Task Force</a:t>
            </a:r>
          </a:p>
          <a:p>
            <a:pPr lvl="1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Rideshare Regulations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9B9B-DA73-D768-FF93-3B49B6F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Graphic 8" descr="Online meeting with solid fill">
            <a:extLst>
              <a:ext uri="{FF2B5EF4-FFF2-40B4-BE49-F238E27FC236}">
                <a16:creationId xmlns:a16="http://schemas.microsoft.com/office/drawing/2014/main" id="{22F0D61D-05BA-FE10-2C3C-BE206BA11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981" y="2560376"/>
            <a:ext cx="2549324" cy="25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2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2B95-88AD-2A45-9B13-DDD4EAE0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Transit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8157-3B4A-6ED4-8B6D-4F42BAF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Transit Signal System Planning</a:t>
            </a:r>
          </a:p>
          <a:p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Blue Line Light Rail Engagement Meetings</a:t>
            </a:r>
          </a:p>
          <a:p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Met Council must use MnDOT staff assistance for:</a:t>
            </a:r>
          </a:p>
          <a:p>
            <a:pPr marL="457189" lvl="1" indent="0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(1) delivery method selection for light rail projects;</a:t>
            </a:r>
          </a:p>
          <a:p>
            <a:pPr marL="457189" lvl="1" indent="0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(2) risk assessment analysis in the planning, designing, and construction of  light rail;</a:t>
            </a:r>
          </a:p>
          <a:p>
            <a:pPr marL="457189" lvl="1" indent="0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(3) contractor and subcontractor schedule analysis and contractual requirements;</a:t>
            </a:r>
          </a:p>
          <a:p>
            <a:pPr marL="457189" lvl="1" indent="0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(4) light rail cost management and budget analysis; and</a:t>
            </a:r>
          </a:p>
          <a:p>
            <a:pPr marL="457189" lvl="1" indent="0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(5) any other technical areas of expertise MnDOT may offer.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0C90-654C-A1C2-0453-BA5E6339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5159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19653</TotalTime>
  <Words>644</Words>
  <Application>Microsoft Office PowerPoint</Application>
  <PresentationFormat>On-screen Show (4:3)</PresentationFormat>
  <Paragraphs>129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NeueHaasGroteskText Std</vt:lpstr>
      <vt:lpstr>Symbol</vt:lpstr>
      <vt:lpstr>Wingdings</vt:lpstr>
      <vt:lpstr>MN.IT</vt:lpstr>
      <vt:lpstr>1_MN.IT</vt:lpstr>
      <vt:lpstr>Shared Mobility Opportunities</vt:lpstr>
      <vt:lpstr>Historic 2023 Legislative Session</vt:lpstr>
      <vt:lpstr>Transit Investments</vt:lpstr>
      <vt:lpstr>Capital Investment Bills</vt:lpstr>
      <vt:lpstr>Trunk Highway Bonding</vt:lpstr>
      <vt:lpstr>IIJA Grant Opportunities</vt:lpstr>
      <vt:lpstr>Challenges</vt:lpstr>
      <vt:lpstr>Working Groups</vt:lpstr>
      <vt:lpstr>Metro Transit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Testifying at a Legislative Hearing</dc:title>
  <dc:subject>PowerPoint Template</dc:subject>
  <dc:creator>Minnesota Department of Transportation</dc:creator>
  <cp:keywords/>
  <dc:description>Version 1.1, Released 8-2016</dc:description>
  <cp:lastModifiedBy>Rudeen, Erik (He/Him/His) (DOT)</cp:lastModifiedBy>
  <cp:revision>703</cp:revision>
  <cp:lastPrinted>2023-07-25T19:17:34Z</cp:lastPrinted>
  <dcterms:created xsi:type="dcterms:W3CDTF">2016-01-06T16:54:03Z</dcterms:created>
  <dcterms:modified xsi:type="dcterms:W3CDTF">2023-08-03T18:58:15Z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